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8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79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0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7F11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77" autoAdjust="0"/>
    <p:restoredTop sz="94660"/>
  </p:normalViewPr>
  <p:slideViewPr>
    <p:cSldViewPr snapToGrid="0">
      <p:cViewPr varScale="1">
        <p:scale>
          <a:sx n="88" d="100"/>
          <a:sy n="88" d="100"/>
        </p:scale>
        <p:origin x="300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F38D-9B5A-4E7A-9F2A-53C4C1ECA3C1}" type="datetimeFigureOut">
              <a:rPr lang="it-IT" smtClean="0"/>
              <a:t>09/05/2020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CA21-EC4B-4CFE-8611-7885C4B0C6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7070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F38D-9B5A-4E7A-9F2A-53C4C1ECA3C1}" type="datetimeFigureOut">
              <a:rPr lang="it-IT" smtClean="0"/>
              <a:t>09/05/2020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CA21-EC4B-4CFE-8611-7885C4B0C6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2106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F38D-9B5A-4E7A-9F2A-53C4C1ECA3C1}" type="datetimeFigureOut">
              <a:rPr lang="it-IT" smtClean="0"/>
              <a:t>09/05/2020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CA21-EC4B-4CFE-8611-7885C4B0C6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4919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F38D-9B5A-4E7A-9F2A-53C4C1ECA3C1}" type="datetimeFigureOut">
              <a:rPr lang="it-IT" smtClean="0"/>
              <a:t>09/05/2020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CA21-EC4B-4CFE-8611-7885C4B0C6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7161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F38D-9B5A-4E7A-9F2A-53C4C1ECA3C1}" type="datetimeFigureOut">
              <a:rPr lang="it-IT" smtClean="0"/>
              <a:t>09/05/2020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CA21-EC4B-4CFE-8611-7885C4B0C6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4554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F38D-9B5A-4E7A-9F2A-53C4C1ECA3C1}" type="datetimeFigureOut">
              <a:rPr lang="it-IT" smtClean="0"/>
              <a:t>09/05/2020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CA21-EC4B-4CFE-8611-7885C4B0C6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181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F38D-9B5A-4E7A-9F2A-53C4C1ECA3C1}" type="datetimeFigureOut">
              <a:rPr lang="it-IT" smtClean="0"/>
              <a:t>09/05/2020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CA21-EC4B-4CFE-8611-7885C4B0C6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7193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F38D-9B5A-4E7A-9F2A-53C4C1ECA3C1}" type="datetimeFigureOut">
              <a:rPr lang="it-IT" smtClean="0"/>
              <a:t>09/05/2020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CA21-EC4B-4CFE-8611-7885C4B0C6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5604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F38D-9B5A-4E7A-9F2A-53C4C1ECA3C1}" type="datetimeFigureOut">
              <a:rPr lang="it-IT" smtClean="0"/>
              <a:t>09/05/2020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CA21-EC4B-4CFE-8611-7885C4B0C6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6838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F38D-9B5A-4E7A-9F2A-53C4C1ECA3C1}" type="datetimeFigureOut">
              <a:rPr lang="it-IT" smtClean="0"/>
              <a:t>09/05/2020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CA21-EC4B-4CFE-8611-7885C4B0C6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5536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F38D-9B5A-4E7A-9F2A-53C4C1ECA3C1}" type="datetimeFigureOut">
              <a:rPr lang="it-IT" smtClean="0"/>
              <a:t>09/05/2020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0CA21-EC4B-4CFE-8611-7885C4B0C6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3350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8F38D-9B5A-4E7A-9F2A-53C4C1ECA3C1}" type="datetimeFigureOut">
              <a:rPr lang="it-IT" smtClean="0"/>
              <a:t>09/05/2020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0CA21-EC4B-4CFE-8611-7885C4B0C6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2775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643946"/>
            <a:ext cx="9144000" cy="1133340"/>
          </a:xfrm>
        </p:spPr>
        <p:txBody>
          <a:bodyPr>
            <a:normAutofit fontScale="90000"/>
          </a:bodyPr>
          <a:lstStyle/>
          <a:p>
            <a:r>
              <a:rPr lang="it-IT" sz="4400" b="1" dirty="0">
                <a:solidFill>
                  <a:srgbClr val="0070C0"/>
                </a:solidFill>
              </a:rPr>
              <a:t>Istituto Comprensivo «Carducci-Gramsci»</a:t>
            </a:r>
            <a:br>
              <a:rPr lang="it-IT" sz="4400" b="1" dirty="0">
                <a:solidFill>
                  <a:srgbClr val="0070C0"/>
                </a:solidFill>
              </a:rPr>
            </a:br>
            <a:r>
              <a:rPr lang="it-IT" sz="4000" b="1" dirty="0">
                <a:solidFill>
                  <a:srgbClr val="FFC000"/>
                </a:solidFill>
              </a:rPr>
              <a:t>Plesso «Emanuela Loi»</a:t>
            </a:r>
            <a:endParaRPr lang="it-IT" sz="5300" b="1" dirty="0">
              <a:solidFill>
                <a:srgbClr val="FFC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0825" y="1777286"/>
            <a:ext cx="9144000" cy="3477339"/>
          </a:xfrm>
        </p:spPr>
        <p:txBody>
          <a:bodyPr>
            <a:normAutofit/>
          </a:bodyPr>
          <a:lstStyle/>
          <a:p>
            <a:endParaRPr lang="it-IT" sz="3600" b="1" dirty="0">
              <a:solidFill>
                <a:srgbClr val="FF0000"/>
              </a:solidFill>
            </a:endParaRPr>
          </a:p>
          <a:p>
            <a:r>
              <a:rPr lang="it-IT" sz="3600" b="1" dirty="0">
                <a:solidFill>
                  <a:srgbClr val="FF0000"/>
                </a:solidFill>
              </a:rPr>
              <a:t>Classe 4</a:t>
            </a:r>
            <a:r>
              <a:rPr lang="it-IT" sz="3600" b="1" baseline="30000" dirty="0">
                <a:solidFill>
                  <a:srgbClr val="FF0000"/>
                </a:solidFill>
              </a:rPr>
              <a:t>a</a:t>
            </a:r>
            <a:r>
              <a:rPr lang="it-IT" sz="3600" b="1" dirty="0">
                <a:solidFill>
                  <a:srgbClr val="FF0000"/>
                </a:solidFill>
              </a:rPr>
              <a:t> H</a:t>
            </a:r>
          </a:p>
          <a:p>
            <a:endParaRPr lang="it-IT" b="1" dirty="0"/>
          </a:p>
          <a:p>
            <a:pPr algn="just"/>
            <a:r>
              <a:rPr lang="it-IT" sz="3600" b="1" dirty="0">
                <a:solidFill>
                  <a:srgbClr val="00B050"/>
                </a:solidFill>
                <a:latin typeface="Lucida Calligraphy" panose="03010101010101010101" pitchFamily="66" charset="0"/>
              </a:rPr>
              <a:t>Filastrocche e poesie sulla...</a:t>
            </a:r>
          </a:p>
          <a:p>
            <a:r>
              <a:rPr lang="it-IT" sz="3600" b="1" dirty="0">
                <a:solidFill>
                  <a:srgbClr val="00B050"/>
                </a:solidFill>
                <a:latin typeface="Lucida Calligraphy" panose="03010101010101010101" pitchFamily="66" charset="0"/>
              </a:rPr>
              <a:t>Pasqua 2020</a:t>
            </a:r>
          </a:p>
          <a:p>
            <a:endParaRPr lang="it-IT" sz="3600" b="1" dirty="0">
              <a:solidFill>
                <a:srgbClr val="00B050"/>
              </a:solidFill>
            </a:endParaRPr>
          </a:p>
          <a:p>
            <a:endParaRPr lang="it-IT" sz="3600" b="1" dirty="0">
              <a:solidFill>
                <a:srgbClr val="00B050"/>
              </a:solidFill>
            </a:endParaRPr>
          </a:p>
          <a:p>
            <a:endParaRPr lang="it-IT" sz="3600" dirty="0">
              <a:solidFill>
                <a:srgbClr val="00B050"/>
              </a:solidFill>
            </a:endParaRPr>
          </a:p>
          <a:p>
            <a:endParaRPr lang="it-IT" dirty="0"/>
          </a:p>
        </p:txBody>
      </p:sp>
      <p:pic>
        <p:nvPicPr>
          <p:cNvPr id="1027" name="Picture 3" descr="unname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873" y="2972873"/>
            <a:ext cx="3885128" cy="3885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ntonio_Vivaldi_-_Primavera_Movimento_II_e_III">
            <a:hlinkClick r:id="" action="ppaction://media"/>
            <a:extLst>
              <a:ext uri="{FF2B5EF4-FFF2-40B4-BE49-F238E27FC236}">
                <a16:creationId xmlns:a16="http://schemas.microsoft.com/office/drawing/2014/main" id="{A8F33426-2D8A-4B55-90B8-051BB26475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0009" y="6439992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39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random/>
      </p:transition>
    </mc:Choice>
    <mc:Fallback xmlns="">
      <p:transition spd="slow" advClick="0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Giuliano Blando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sz="33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La filastrocca di Pasqua</a:t>
            </a:r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dirty="0"/>
              <a:t>La Pasqua di quest’anno</a:t>
            </a:r>
          </a:p>
          <a:p>
            <a:pPr marL="0" indent="0">
              <a:buNone/>
            </a:pPr>
            <a:r>
              <a:rPr lang="it-IT" dirty="0"/>
              <a:t>è arrivata di contrabbando</a:t>
            </a:r>
          </a:p>
          <a:p>
            <a:pPr marL="0" indent="0">
              <a:buNone/>
            </a:pPr>
            <a:r>
              <a:rPr lang="it-IT" dirty="0"/>
              <a:t>per colpa di un virus sconosciuto</a:t>
            </a:r>
          </a:p>
          <a:p>
            <a:pPr marL="0" indent="0">
              <a:buNone/>
            </a:pPr>
            <a:r>
              <a:rPr lang="it-IT" dirty="0"/>
              <a:t>che ci fa stare al chiuso.</a:t>
            </a:r>
          </a:p>
          <a:p>
            <a:pPr marL="0" indent="0">
              <a:buNone/>
            </a:pPr>
            <a:r>
              <a:rPr lang="it-IT" dirty="0"/>
              <a:t>Ma noi più forti saremo</a:t>
            </a:r>
          </a:p>
          <a:p>
            <a:pPr marL="0" indent="0">
              <a:buNone/>
            </a:pPr>
            <a:r>
              <a:rPr lang="it-IT" dirty="0"/>
              <a:t>e alla fine vincenti ne usciremo.</a:t>
            </a:r>
          </a:p>
          <a:p>
            <a:pPr marL="0" indent="0">
              <a:buNone/>
            </a:pPr>
            <a:r>
              <a:rPr lang="it-IT" dirty="0"/>
              <a:t>Intanto stiamo in casa,</a:t>
            </a:r>
          </a:p>
          <a:p>
            <a:pPr marL="0" indent="0">
              <a:buNone/>
            </a:pPr>
            <a:r>
              <a:rPr lang="it-IT" dirty="0"/>
              <a:t>sul </a:t>
            </a:r>
            <a:r>
              <a:rPr lang="it-IT" dirty="0" err="1"/>
              <a:t>balcon</a:t>
            </a:r>
            <a:r>
              <a:rPr lang="it-IT" dirty="0"/>
              <a:t> prendiamo il Sole</a:t>
            </a:r>
          </a:p>
          <a:p>
            <a:pPr marL="0" indent="0">
              <a:buNone/>
            </a:pPr>
            <a:r>
              <a:rPr lang="it-IT" dirty="0"/>
              <a:t>e giochiamo con l’aquilone.</a:t>
            </a:r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116024"/>
            <a:ext cx="5181600" cy="3770539"/>
          </a:xfrm>
          <a:ln w="38100">
            <a:solidFill>
              <a:srgbClr val="CC0000"/>
            </a:solidFill>
          </a:ln>
        </p:spPr>
      </p:pic>
    </p:spTree>
    <p:extLst>
      <p:ext uri="{BB962C8B-B14F-4D97-AF65-F5344CB8AC3E}">
        <p14:creationId xmlns:p14="http://schemas.microsoft.com/office/powerpoint/2010/main" val="147068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random/>
      </p:transition>
    </mc:Choice>
    <mc:Fallback xmlns="">
      <p:transition spd="slow" advClick="0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5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9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5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5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9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15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40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650"/>
                            </p:stCondLst>
                            <p:childTnLst>
                              <p:par>
                                <p:cTn id="8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900"/>
                            </p:stCondLst>
                            <p:childTnLst>
                              <p:par>
                                <p:cTn id="8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72200" y="365125"/>
            <a:ext cx="5181600" cy="1325563"/>
          </a:xfrm>
        </p:spPr>
        <p:txBody>
          <a:bodyPr>
            <a:normAutofit/>
          </a:bodyPr>
          <a:lstStyle/>
          <a:p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Mario Pontorno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901521"/>
            <a:ext cx="5181600" cy="527544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È Pasqua!</a:t>
            </a:r>
          </a:p>
          <a:p>
            <a:pPr marL="0" indent="0">
              <a:spcBef>
                <a:spcPts val="0"/>
              </a:spcBef>
              <a:buNone/>
            </a:pPr>
            <a:endParaRPr lang="it-IT" sz="2400" b="1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it-IT" sz="2400" dirty="0"/>
              <a:t>È Pasqua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400" dirty="0"/>
              <a:t>tutti </a:t>
            </a:r>
            <a:r>
              <a:rPr lang="it-IT" sz="2400" dirty="0" err="1"/>
              <a:t>voglion</a:t>
            </a:r>
            <a:r>
              <a:rPr lang="it-IT" sz="2400" dirty="0"/>
              <a:t> fare festa,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400" dirty="0"/>
              <a:t>ma quest’anno con la quarantena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400" dirty="0"/>
              <a:t>stiamo a casa da mattina a sera.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400" dirty="0"/>
              <a:t>Le colombe son pronte…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400" dirty="0"/>
              <a:t>calde </a:t>
            </a:r>
            <a:r>
              <a:rPr lang="it-IT" sz="2400" dirty="0" err="1"/>
              <a:t>calde</a:t>
            </a:r>
            <a:r>
              <a:rPr lang="it-IT" sz="2400" dirty="0"/>
              <a:t> e decorate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400" dirty="0"/>
              <a:t>con la mamma qui di fronte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400" dirty="0"/>
              <a:t>passiamo le nostre giornate.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400" dirty="0"/>
              <a:t>Come cuochi e pasticceri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400" dirty="0"/>
              <a:t>con tanti pensieri e desideri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400" dirty="0"/>
              <a:t>ci </a:t>
            </a:r>
            <a:r>
              <a:rPr lang="it-IT" sz="2400" dirty="0" err="1"/>
              <a:t>impegniam</a:t>
            </a:r>
            <a:r>
              <a:rPr lang="it-IT" sz="2400" dirty="0"/>
              <a:t> a più non posso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400" dirty="0"/>
              <a:t>a superare questi giorni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400" dirty="0"/>
              <a:t>come dei veri guerrieri.</a:t>
            </a:r>
          </a:p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108391"/>
            <a:ext cx="5181600" cy="3785806"/>
          </a:xfrm>
          <a:ln w="38100">
            <a:solidFill>
              <a:srgbClr val="7F1162"/>
            </a:solidFill>
          </a:ln>
        </p:spPr>
      </p:pic>
    </p:spTree>
    <p:extLst>
      <p:ext uri="{BB962C8B-B14F-4D97-AF65-F5344CB8AC3E}">
        <p14:creationId xmlns:p14="http://schemas.microsoft.com/office/powerpoint/2010/main" val="289298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random/>
      </p:transition>
    </mc:Choice>
    <mc:Fallback xmlns="">
      <p:transition spd="slow" advClick="0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50"/>
                            </p:stCondLst>
                            <p:childTnLst>
                              <p:par>
                                <p:cTn id="6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750"/>
                            </p:stCondLst>
                            <p:childTnLst>
                              <p:par>
                                <p:cTn id="10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1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250"/>
                            </p:stCondLst>
                            <p:childTnLst>
                              <p:par>
                                <p:cTn id="13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2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3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5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7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9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4500"/>
                            </p:stCondLst>
                            <p:childTnLst>
                              <p:par>
                                <p:cTn id="15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4750"/>
                            </p:stCondLst>
                            <p:childTnLst>
                              <p:par>
                                <p:cTn id="16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6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7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9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1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3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000"/>
                            </p:stCondLst>
                            <p:childTnLst>
                              <p:par>
                                <p:cTn id="18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5250"/>
                            </p:stCondLst>
                            <p:childTnLst>
                              <p:par>
                                <p:cTn id="20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0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1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3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5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6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7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5500"/>
                            </p:stCondLst>
                            <p:childTnLst>
                              <p:par>
                                <p:cTn id="21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1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7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8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0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2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4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5750"/>
                            </p:stCondLst>
                            <p:childTnLst>
                              <p:par>
                                <p:cTn id="23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4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5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6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7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8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9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0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1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72200" y="365125"/>
            <a:ext cx="5181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Greta Grado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51079" y="631065"/>
            <a:ext cx="5181600" cy="521293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t-IT" sz="36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Pasqua silenziosa</a:t>
            </a:r>
          </a:p>
          <a:p>
            <a:pPr marL="0" indent="0">
              <a:buNone/>
            </a:pPr>
            <a:br>
              <a:rPr lang="it-IT" dirty="0"/>
            </a:br>
            <a:r>
              <a:rPr lang="it-IT" dirty="0"/>
              <a:t>Arriva la Pasqua.</a:t>
            </a:r>
            <a:br>
              <a:rPr lang="it-IT" dirty="0"/>
            </a:br>
            <a:r>
              <a:rPr lang="it-IT" dirty="0"/>
              <a:t>Quest’anno è silenziosa</a:t>
            </a:r>
            <a:br>
              <a:rPr lang="it-IT" dirty="0"/>
            </a:br>
            <a:r>
              <a:rPr lang="it-IT" dirty="0"/>
              <a:t>perché tutti noi proviamo qualcosa.</a:t>
            </a:r>
            <a:br>
              <a:rPr lang="it-IT" dirty="0"/>
            </a:br>
            <a:r>
              <a:rPr lang="it-IT" dirty="0"/>
              <a:t>C’è gioia e tristezza tra noi</a:t>
            </a:r>
            <a:br>
              <a:rPr lang="it-IT" dirty="0"/>
            </a:br>
            <a:r>
              <a:rPr lang="it-IT" dirty="0"/>
              <a:t>dentro casa dobbiamo stare,</a:t>
            </a:r>
            <a:br>
              <a:rPr lang="it-IT" dirty="0"/>
            </a:br>
            <a:r>
              <a:rPr lang="it-IT" dirty="0"/>
              <a:t>ma questo non ci impedirà di sognare.</a:t>
            </a:r>
            <a:br>
              <a:rPr lang="it-IT" dirty="0"/>
            </a:br>
            <a:r>
              <a:rPr lang="it-IT" dirty="0"/>
              <a:t>Sogno di uscire e di abbracciare i miei amici,</a:t>
            </a:r>
            <a:br>
              <a:rPr lang="it-IT" dirty="0"/>
            </a:br>
            <a:r>
              <a:rPr lang="it-IT" dirty="0"/>
              <a:t>i nonni e ricominciare.</a:t>
            </a:r>
            <a:br>
              <a:rPr lang="it-IT" dirty="0"/>
            </a:br>
            <a:r>
              <a:rPr lang="it-IT" dirty="0"/>
              <a:t>La Pasqua porta pace e serenità</a:t>
            </a:r>
            <a:br>
              <a:rPr lang="it-IT" dirty="0"/>
            </a:br>
            <a:r>
              <a:rPr lang="it-IT" dirty="0"/>
              <a:t>e spero davvero che il Sole splenderà.</a:t>
            </a:r>
            <a:br>
              <a:rPr lang="it-IT" dirty="0"/>
            </a:br>
            <a:r>
              <a:rPr lang="it-IT" dirty="0"/>
              <a:t>Tutto andrà bene, io lo so</a:t>
            </a:r>
            <a:br>
              <a:rPr lang="it-IT" dirty="0"/>
            </a:br>
            <a:r>
              <a:rPr lang="it-IT" dirty="0"/>
              <a:t>E con l’uovo di cioccolato io sorriderò.</a:t>
            </a:r>
            <a:br>
              <a:rPr lang="it-IT" dirty="0"/>
            </a:br>
            <a:r>
              <a:rPr lang="it-IT" dirty="0"/>
              <a:t>Adesso siam fermi</a:t>
            </a:r>
            <a:br>
              <a:rPr lang="it-IT" dirty="0"/>
            </a:br>
            <a:r>
              <a:rPr lang="it-IT" dirty="0"/>
              <a:t>ognuno nel suo balcone</a:t>
            </a:r>
            <a:br>
              <a:rPr lang="it-IT" dirty="0"/>
            </a:br>
            <a:r>
              <a:rPr lang="it-IT" dirty="0"/>
              <a:t>a disegnare, cantare e sperare</a:t>
            </a:r>
            <a:br>
              <a:rPr lang="it-IT" dirty="0"/>
            </a:br>
            <a:r>
              <a:rPr lang="it-IT" dirty="0"/>
              <a:t>in un mondo migliore.</a:t>
            </a:r>
            <a:br>
              <a:rPr lang="it-IT" dirty="0"/>
            </a:br>
            <a:r>
              <a:rPr lang="it-IT" dirty="0"/>
              <a:t>È Pasqua nell’aria</a:t>
            </a:r>
            <a:br>
              <a:rPr lang="it-IT" dirty="0"/>
            </a:br>
            <a:r>
              <a:rPr lang="it-IT" dirty="0"/>
              <a:t>e va bene così</a:t>
            </a:r>
            <a:br>
              <a:rPr lang="it-IT" dirty="0"/>
            </a:br>
            <a:r>
              <a:rPr lang="it-IT" dirty="0"/>
              <a:t>anche noi presto usciremo da qui.</a:t>
            </a:r>
          </a:p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158587"/>
            <a:ext cx="5181600" cy="3685413"/>
          </a:xfrm>
          <a:ln w="38100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50193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random/>
      </p:transition>
    </mc:Choice>
    <mc:Fallback xmlns="">
      <p:transition spd="slow" advClick="0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Giulia Di Lorenzo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sz="30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Virus monellino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Pasqua Pasqualino,</a:t>
            </a:r>
          </a:p>
          <a:p>
            <a:pPr marL="0" indent="0">
              <a:buNone/>
            </a:pPr>
            <a:r>
              <a:rPr lang="it-IT" dirty="0"/>
              <a:t>insieme al virus monellino,</a:t>
            </a:r>
          </a:p>
          <a:p>
            <a:pPr marL="0" indent="0">
              <a:buNone/>
            </a:pPr>
            <a:r>
              <a:rPr lang="it-IT" dirty="0"/>
              <a:t>con uova da scartare</a:t>
            </a:r>
          </a:p>
          <a:p>
            <a:pPr marL="0" indent="0">
              <a:buNone/>
            </a:pPr>
            <a:r>
              <a:rPr lang="it-IT" dirty="0"/>
              <a:t>e sorprese da montare.</a:t>
            </a:r>
          </a:p>
          <a:p>
            <a:pPr marL="0" indent="0">
              <a:buNone/>
            </a:pPr>
            <a:r>
              <a:rPr lang="it-IT" dirty="0"/>
              <a:t>Una Pasqua che rimarrà nei ricordi</a:t>
            </a:r>
          </a:p>
          <a:p>
            <a:pPr marL="0" indent="0">
              <a:buNone/>
            </a:pPr>
            <a:r>
              <a:rPr lang="it-IT" dirty="0"/>
              <a:t>di questi mesi un po’ balordi,</a:t>
            </a:r>
          </a:p>
          <a:p>
            <a:pPr marL="0" indent="0">
              <a:buNone/>
            </a:pPr>
            <a:r>
              <a:rPr lang="it-IT" dirty="0"/>
              <a:t>passerà questa emergenza,</a:t>
            </a:r>
          </a:p>
          <a:p>
            <a:pPr marL="0" indent="0">
              <a:buNone/>
            </a:pPr>
            <a:r>
              <a:rPr lang="it-IT" dirty="0"/>
              <a:t>bisogna aver solo pazienza.</a:t>
            </a:r>
          </a:p>
          <a:p>
            <a:endParaRPr lang="it-IT" dirty="0"/>
          </a:p>
        </p:txBody>
      </p:sp>
      <p:pic>
        <p:nvPicPr>
          <p:cNvPr id="8" name="Segnaposto contenuto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802" y="1825625"/>
            <a:ext cx="4240399" cy="3983326"/>
          </a:xfr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2235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random/>
      </p:transition>
    </mc:Choice>
    <mc:Fallback xmlns="">
      <p:transition spd="slow" advClick="0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9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9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9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contenuto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109662"/>
            <a:ext cx="6172200" cy="4629150"/>
          </a:xfrm>
          <a:ln w="38100">
            <a:solidFill>
              <a:schemeClr val="accent6">
                <a:lumMod val="75000"/>
              </a:schemeClr>
            </a:solidFill>
          </a:ln>
        </p:spPr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4881563"/>
          </a:xfrm>
        </p:spPr>
        <p:txBody>
          <a:bodyPr>
            <a:normAutofit/>
          </a:bodyPr>
          <a:lstStyle/>
          <a:p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Federico Zambito</a:t>
            </a:r>
            <a:endParaRPr lang="it-IT" sz="2400" dirty="0">
              <a:solidFill>
                <a:srgbClr val="0070C0"/>
              </a:solidFill>
              <a:latin typeface="Lucida Calligraphy" panose="03010101010101010101" pitchFamily="66" charset="0"/>
            </a:endParaRPr>
          </a:p>
          <a:p>
            <a:endParaRPr lang="it-IT" sz="2000" dirty="0"/>
          </a:p>
          <a:p>
            <a:r>
              <a:rPr lang="it-IT" sz="28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Pasqua</a:t>
            </a:r>
          </a:p>
          <a:p>
            <a:r>
              <a:rPr lang="it-IT" sz="2000" dirty="0"/>
              <a:t>Magico momento</a:t>
            </a:r>
          </a:p>
          <a:p>
            <a:r>
              <a:rPr lang="it-IT" sz="2000" dirty="0"/>
              <a:t>di bene, pace e amore,</a:t>
            </a:r>
          </a:p>
          <a:p>
            <a:r>
              <a:rPr lang="it-IT" sz="2000" dirty="0"/>
              <a:t>emozioni e allegria</a:t>
            </a:r>
          </a:p>
          <a:p>
            <a:r>
              <a:rPr lang="it-IT" sz="2000" dirty="0"/>
              <a:t>di cibo e compagnia</a:t>
            </a:r>
          </a:p>
          <a:p>
            <a:r>
              <a:rPr lang="it-IT" sz="2000" dirty="0"/>
              <a:t>insieme a Gesù</a:t>
            </a:r>
          </a:p>
          <a:p>
            <a:r>
              <a:rPr lang="it-IT" sz="2000" dirty="0"/>
              <a:t>che sta assieme con noi.</a:t>
            </a:r>
          </a:p>
          <a:p>
            <a:r>
              <a:rPr lang="it-IT" sz="2000" dirty="0"/>
              <a:t>Porta la pace nel mondo</a:t>
            </a:r>
          </a:p>
          <a:p>
            <a:r>
              <a:rPr lang="it-IT" sz="2000" dirty="0"/>
              <a:t>più che puoi!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7313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random/>
      </p:transition>
    </mc:Choice>
    <mc:Fallback xmlns="">
      <p:transition spd="slow" advClick="0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80"/>
                            </p:stCondLst>
                            <p:childTnLst>
                              <p:par>
                                <p:cTn id="10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80"/>
                            </p:stCondLst>
                            <p:childTnLst>
                              <p:par>
                                <p:cTn id="1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20"/>
                            </p:stCondLst>
                            <p:childTnLst>
                              <p:par>
                                <p:cTn id="20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60"/>
                            </p:stCondLst>
                            <p:childTnLst>
                              <p:par>
                                <p:cTn id="2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80"/>
                            </p:stCondLst>
                            <p:childTnLst>
                              <p:par>
                                <p:cTn id="30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80"/>
                            </p:stCondLst>
                            <p:childTnLst>
                              <p:par>
                                <p:cTn id="3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300"/>
                            </p:stCondLst>
                            <p:childTnLst>
                              <p:par>
                                <p:cTn id="40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180"/>
                            </p:stCondLst>
                            <p:childTnLst>
                              <p:par>
                                <p:cTn id="4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40"/>
                            </p:stCondLst>
                            <p:childTnLst>
                              <p:par>
                                <p:cTn id="50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74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34000" cy="1325563"/>
          </a:xfrm>
        </p:spPr>
        <p:txBody>
          <a:bodyPr>
            <a:normAutofit fontScale="90000"/>
          </a:bodyPr>
          <a:lstStyle/>
          <a:p>
            <a:br>
              <a:rPr lang="it-IT" dirty="0"/>
            </a:br>
            <a:br>
              <a:rPr lang="it-IT" dirty="0"/>
            </a:br>
            <a:r>
              <a:rPr lang="it-IT" sz="27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Giovanna Maggiore  </a:t>
            </a:r>
            <a:br>
              <a:rPr lang="it-IT" sz="2700" b="1" dirty="0">
                <a:solidFill>
                  <a:srgbClr val="0070C0"/>
                </a:solidFill>
              </a:rPr>
            </a:br>
            <a:br>
              <a:rPr lang="it-IT" dirty="0"/>
            </a:b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4862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it-IT" sz="40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Il Coronavirus </a:t>
            </a:r>
          </a:p>
          <a:p>
            <a:pPr marL="0" indent="0">
              <a:buNone/>
            </a:pPr>
            <a:r>
              <a:rPr lang="it-IT" dirty="0"/>
              <a:t>C’è un virus originale</a:t>
            </a:r>
          </a:p>
          <a:p>
            <a:pPr marL="0" indent="0">
              <a:buNone/>
            </a:pPr>
            <a:r>
              <a:rPr lang="it-IT" dirty="0"/>
              <a:t>che come gli altri fa star male.</a:t>
            </a:r>
          </a:p>
          <a:p>
            <a:pPr marL="0" indent="0">
              <a:buNone/>
            </a:pPr>
            <a:r>
              <a:rPr lang="it-IT" dirty="0"/>
              <a:t>Nasce in oriente</a:t>
            </a:r>
          </a:p>
          <a:p>
            <a:pPr marL="0" indent="0">
              <a:buNone/>
            </a:pPr>
            <a:r>
              <a:rPr lang="it-IT" dirty="0"/>
              <a:t>semina panico tra la gente.</a:t>
            </a:r>
          </a:p>
          <a:p>
            <a:pPr marL="0" indent="0">
              <a:buNone/>
            </a:pPr>
            <a:r>
              <a:rPr lang="it-IT" dirty="0"/>
              <a:t>Il suo nome è Coronavirus</a:t>
            </a:r>
          </a:p>
          <a:p>
            <a:pPr marL="0" indent="0">
              <a:buNone/>
            </a:pPr>
            <a:r>
              <a:rPr lang="it-IT" dirty="0"/>
              <a:t>può colpire ogni persona.</a:t>
            </a:r>
          </a:p>
          <a:p>
            <a:pPr marL="0" indent="0">
              <a:buNone/>
            </a:pPr>
            <a:r>
              <a:rPr lang="it-IT" dirty="0"/>
              <a:t>In tutte le nazioni c’è confusione!</a:t>
            </a:r>
          </a:p>
          <a:p>
            <a:pPr marL="0" indent="0">
              <a:buNone/>
            </a:pPr>
            <a:r>
              <a:rPr lang="it-IT" dirty="0"/>
              <a:t>Al primo sintomo c’è il tampone.</a:t>
            </a:r>
          </a:p>
          <a:p>
            <a:pPr marL="0" indent="0">
              <a:buNone/>
            </a:pPr>
            <a:r>
              <a:rPr lang="it-IT" dirty="0"/>
              <a:t>Tante parole! La testa è piena.</a:t>
            </a:r>
          </a:p>
          <a:p>
            <a:pPr marL="0" indent="0">
              <a:buNone/>
            </a:pPr>
            <a:r>
              <a:rPr lang="it-IT" dirty="0"/>
              <a:t>Chi è contagiato va in quarantena!</a:t>
            </a:r>
          </a:p>
          <a:p>
            <a:pPr marL="0" indent="0">
              <a:buNone/>
            </a:pPr>
            <a:r>
              <a:rPr lang="it-IT" dirty="0"/>
              <a:t>Tutti alla ricerca del paziente zero,</a:t>
            </a:r>
          </a:p>
          <a:p>
            <a:pPr marL="0" indent="0">
              <a:buNone/>
            </a:pPr>
            <a:r>
              <a:rPr lang="it-IT" dirty="0"/>
              <a:t>ma è una caccia avvolta dal mistero.</a:t>
            </a:r>
          </a:p>
        </p:txBody>
      </p:sp>
      <p:sp>
        <p:nvSpPr>
          <p:cNvPr id="8" name="Segnaposto contenuto 7"/>
          <p:cNvSpPr>
            <a:spLocks noGrp="1"/>
          </p:cNvSpPr>
          <p:nvPr>
            <p:ph sz="half" idx="2"/>
          </p:nvPr>
        </p:nvSpPr>
        <p:spPr>
          <a:xfrm>
            <a:off x="6172200" y="850006"/>
            <a:ext cx="5181600" cy="532695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Questo virus fa tanta paura: </a:t>
            </a:r>
          </a:p>
          <a:p>
            <a:pPr marL="0" indent="0">
              <a:buNone/>
            </a:pPr>
            <a:r>
              <a:rPr lang="it-IT" dirty="0"/>
              <a:t>crea negli uomini una chiusura.</a:t>
            </a:r>
          </a:p>
          <a:p>
            <a:pPr marL="0" indent="0">
              <a:buNone/>
            </a:pPr>
            <a:r>
              <a:rPr lang="it-IT" dirty="0"/>
              <a:t>C’è chi fa razzie nei supermercati,</a:t>
            </a:r>
          </a:p>
          <a:p>
            <a:pPr marL="0" indent="0">
              <a:buNone/>
            </a:pPr>
            <a:r>
              <a:rPr lang="it-IT" dirty="0"/>
              <a:t>chi vende mascherine a prezzi gonfiati.</a:t>
            </a:r>
          </a:p>
          <a:p>
            <a:pPr marL="0" indent="0">
              <a:buNone/>
            </a:pPr>
            <a:r>
              <a:rPr lang="it-IT" dirty="0"/>
              <a:t>Perfino chi ha un piccolo raffreddore</a:t>
            </a:r>
          </a:p>
          <a:p>
            <a:pPr marL="0" indent="0">
              <a:buNone/>
            </a:pPr>
            <a:r>
              <a:rPr lang="it-IT" dirty="0"/>
              <a:t>viene allontanato con orrore.</a:t>
            </a:r>
          </a:p>
          <a:p>
            <a:pPr marL="0" indent="0">
              <a:buNone/>
            </a:pPr>
            <a:r>
              <a:rPr lang="it-IT" dirty="0"/>
              <a:t>Occorre eliminare la tensione</a:t>
            </a:r>
          </a:p>
          <a:p>
            <a:pPr marL="0" indent="0">
              <a:buNone/>
            </a:pPr>
            <a:r>
              <a:rPr lang="it-IT" dirty="0"/>
              <a:t>e lavare le mani con attenzione.</a:t>
            </a:r>
          </a:p>
          <a:p>
            <a:pPr marL="0" indent="0">
              <a:buNone/>
            </a:pPr>
            <a:r>
              <a:rPr lang="it-IT" dirty="0"/>
              <a:t>Cancelliamo questa tristezza.</a:t>
            </a:r>
          </a:p>
          <a:p>
            <a:pPr marL="0" indent="0">
              <a:buNone/>
            </a:pPr>
            <a:r>
              <a:rPr lang="it-IT" dirty="0"/>
              <a:t>Regni nei cuori la certezza,</a:t>
            </a:r>
          </a:p>
          <a:p>
            <a:pPr marL="0" indent="0">
              <a:buNone/>
            </a:pPr>
            <a:r>
              <a:rPr lang="it-IT" dirty="0"/>
              <a:t>che con la giusta informazione</a:t>
            </a:r>
          </a:p>
          <a:p>
            <a:pPr marL="0" indent="0">
              <a:buNone/>
            </a:pPr>
            <a:r>
              <a:rPr lang="it-IT" dirty="0"/>
              <a:t>e una corretta prevenzione,</a:t>
            </a:r>
          </a:p>
          <a:p>
            <a:pPr marL="0" indent="0">
              <a:buNone/>
            </a:pPr>
            <a:r>
              <a:rPr lang="it-IT" dirty="0"/>
              <a:t>saremo tutti al sicuro</a:t>
            </a:r>
          </a:p>
          <a:p>
            <a:pPr marL="0" indent="0">
              <a:buNone/>
            </a:pPr>
            <a:r>
              <a:rPr lang="it-IT" dirty="0"/>
              <a:t>e più fiduciosi nel futuro.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9471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random/>
      </p:transition>
    </mc:Choice>
    <mc:Fallback xmlns="">
      <p:transition spd="slow" advClick="0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25"/>
                            </p:stCondLst>
                            <p:childTnLst>
                              <p:par>
                                <p:cTn id="14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50"/>
                            </p:stCondLst>
                            <p:childTnLst>
                              <p:par>
                                <p:cTn id="20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00"/>
                            </p:stCondLst>
                            <p:childTnLst>
                              <p:par>
                                <p:cTn id="23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675"/>
                            </p:stCondLst>
                            <p:childTnLst>
                              <p:par>
                                <p:cTn id="26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00"/>
                            </p:stCondLst>
                            <p:childTnLst>
                              <p:par>
                                <p:cTn id="29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0" dur="indefinite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50"/>
                            </p:stCondLst>
                            <p:childTnLst>
                              <p:par>
                                <p:cTn id="32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3" dur="indefinite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175"/>
                            </p:stCondLst>
                            <p:childTnLst>
                              <p:par>
                                <p:cTn id="38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825"/>
                            </p:stCondLst>
                            <p:childTnLst>
                              <p:par>
                                <p:cTn id="41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2" dur="indefinite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50"/>
                            </p:stCondLst>
                            <p:childTnLst>
                              <p:par>
                                <p:cTn id="44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5" dur="indefinite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350"/>
                            </p:stCondLst>
                            <p:childTnLst>
                              <p:par>
                                <p:cTn id="47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8" dur="indefinite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100"/>
                            </p:stCondLst>
                            <p:childTnLst>
                              <p:par>
                                <p:cTn id="50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51" dur="indefinite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700"/>
                            </p:stCondLst>
                            <p:childTnLst>
                              <p:par>
                                <p:cTn id="53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54" dur="indefinite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375"/>
                            </p:stCondLst>
                            <p:childTnLst>
                              <p:par>
                                <p:cTn id="56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57" dur="indefinite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125"/>
                            </p:stCondLst>
                            <p:childTnLst>
                              <p:par>
                                <p:cTn id="59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0" dur="indefinite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975"/>
                            </p:stCondLst>
                            <p:childTnLst>
                              <p:par>
                                <p:cTn id="62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3" dur="indefinite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775"/>
                            </p:stCondLst>
                            <p:childTnLst>
                              <p:par>
                                <p:cTn id="65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6" dur="indefinite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3425"/>
                            </p:stCondLst>
                            <p:childTnLst>
                              <p:par>
                                <p:cTn id="68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9" dur="indefinite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4075"/>
                            </p:stCondLst>
                            <p:childTnLst>
                              <p:par>
                                <p:cTn id="71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72" dur="indefinite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4750"/>
                            </p:stCondLst>
                            <p:childTnLst>
                              <p:par>
                                <p:cTn id="74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75" dur="indefinite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425"/>
                            </p:stCondLst>
                            <p:childTnLst>
                              <p:par>
                                <p:cTn id="77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78" dur="indefinite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6025"/>
                            </p:stCondLst>
                            <p:childTnLst>
                              <p:par>
                                <p:cTn id="80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1" dur="indefinite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6675"/>
                            </p:stCondLst>
                            <p:childTnLst>
                              <p:par>
                                <p:cTn id="83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4" dur="indefinite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275"/>
                            </p:stCondLst>
                            <p:childTnLst>
                              <p:par>
                                <p:cTn id="86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7" dur="indefinite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7750"/>
                            </p:stCondLst>
                            <p:childTnLst>
                              <p:par>
                                <p:cTn id="89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90" dur="indefinite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p"/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              Giovanna Maggiore                                    Alessandro Campagna</a:t>
            </a:r>
            <a:r>
              <a:rPr lang="it-IT" sz="2400" b="1" dirty="0">
                <a:solidFill>
                  <a:srgbClr val="0070C0"/>
                </a:solidFill>
              </a:rPr>
              <a:t>                    </a:t>
            </a:r>
          </a:p>
        </p:txBody>
      </p:sp>
      <p:pic>
        <p:nvPicPr>
          <p:cNvPr id="10" name="Segnaposto contenuto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16881"/>
            <a:ext cx="5309906" cy="3484626"/>
          </a:xfr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1" name="Segnaposto contenuto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314" y="2216881"/>
            <a:ext cx="4901485" cy="3484626"/>
          </a:xfrm>
          <a:ln w="38100">
            <a:solidFill>
              <a:schemeClr val="bg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6409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Alessandro Campagna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it-IT" sz="3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it-IT" sz="3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it-IT" sz="36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La colomba della Pace</a:t>
            </a:r>
          </a:p>
          <a:p>
            <a:pPr marL="0" indent="0" algn="ctr">
              <a:buNone/>
            </a:pPr>
            <a:endParaRPr lang="it-IT" sz="2400" dirty="0"/>
          </a:p>
          <a:p>
            <a:pPr marL="0" indent="0" algn="ctr">
              <a:buNone/>
            </a:pPr>
            <a:r>
              <a:rPr lang="it-IT" sz="3100" dirty="0"/>
              <a:t>Vola colomba, vola lontano,</a:t>
            </a:r>
          </a:p>
          <a:p>
            <a:pPr marL="0" indent="0" algn="ctr">
              <a:buNone/>
            </a:pPr>
            <a:r>
              <a:rPr lang="it-IT" sz="3100" dirty="0"/>
              <a:t>porta la pace a chi è triste e tace.</a:t>
            </a:r>
          </a:p>
          <a:p>
            <a:pPr marL="0" indent="0" algn="ctr">
              <a:buNone/>
            </a:pPr>
            <a:r>
              <a:rPr lang="it-IT" sz="3100" dirty="0"/>
              <a:t>Dona qualcosa di molto speciale,</a:t>
            </a:r>
          </a:p>
          <a:p>
            <a:pPr marL="0" indent="0" algn="ctr">
              <a:buNone/>
            </a:pPr>
            <a:r>
              <a:rPr lang="it-IT" sz="3100" dirty="0"/>
              <a:t>porta nei cuori mille colori.</a:t>
            </a:r>
          </a:p>
          <a:p>
            <a:pPr marL="0" indent="0" algn="ctr">
              <a:buNone/>
            </a:pPr>
            <a:r>
              <a:rPr lang="it-IT" sz="3100" dirty="0"/>
              <a:t>Viva la Pasqua,</a:t>
            </a:r>
          </a:p>
          <a:p>
            <a:pPr marL="0" indent="0" algn="ctr">
              <a:buNone/>
            </a:pPr>
            <a:r>
              <a:rPr lang="it-IT" sz="3100" dirty="0"/>
              <a:t>è risorto il Signore!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631066"/>
            <a:ext cx="5181600" cy="554589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it-IT" sz="36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Una Pasqua di speranza</a:t>
            </a:r>
          </a:p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dirty="0"/>
              <a:t>Cos’è che c’è nell’aria?</a:t>
            </a:r>
          </a:p>
          <a:p>
            <a:pPr marL="0" indent="0" algn="ctr">
              <a:buNone/>
            </a:pPr>
            <a:r>
              <a:rPr lang="it-IT" dirty="0"/>
              <a:t>Non di certo le colombe</a:t>
            </a:r>
          </a:p>
          <a:p>
            <a:pPr marL="0" indent="0" algn="ctr">
              <a:buNone/>
            </a:pPr>
            <a:r>
              <a:rPr lang="it-IT" dirty="0"/>
              <a:t>ma un virus che incombe.</a:t>
            </a:r>
          </a:p>
          <a:p>
            <a:pPr marL="0" indent="0" algn="ctr">
              <a:buNone/>
            </a:pPr>
            <a:r>
              <a:rPr lang="it-IT" dirty="0"/>
              <a:t>Giorni tristi in questa Pasqua,</a:t>
            </a:r>
          </a:p>
          <a:p>
            <a:pPr marL="0" indent="0" algn="ctr">
              <a:buNone/>
            </a:pPr>
            <a:r>
              <a:rPr lang="it-IT" dirty="0"/>
              <a:t>niente baci né abbracci,</a:t>
            </a:r>
          </a:p>
          <a:p>
            <a:pPr marL="0" indent="0" algn="ctr">
              <a:buNone/>
            </a:pPr>
            <a:r>
              <a:rPr lang="it-IT" dirty="0"/>
              <a:t>tutti a casa </a:t>
            </a:r>
            <a:r>
              <a:rPr lang="it-IT" dirty="0" err="1"/>
              <a:t>dobbiam</a:t>
            </a:r>
            <a:r>
              <a:rPr lang="it-IT" dirty="0"/>
              <a:t> stare</a:t>
            </a:r>
          </a:p>
          <a:p>
            <a:pPr marL="0" indent="0" algn="ctr">
              <a:buNone/>
            </a:pPr>
            <a:r>
              <a:rPr lang="it-IT" dirty="0"/>
              <a:t>se al più presto </a:t>
            </a:r>
            <a:r>
              <a:rPr lang="it-IT" dirty="0" err="1"/>
              <a:t>vogliam</a:t>
            </a:r>
            <a:r>
              <a:rPr lang="it-IT" dirty="0"/>
              <a:t> amare.</a:t>
            </a:r>
          </a:p>
          <a:p>
            <a:pPr marL="0" indent="0" algn="ctr">
              <a:buNone/>
            </a:pPr>
            <a:r>
              <a:rPr lang="it-IT" dirty="0"/>
              <a:t>Questo giorno è del Signore</a:t>
            </a:r>
          </a:p>
          <a:p>
            <a:pPr marL="0" indent="0" algn="ctr">
              <a:buNone/>
            </a:pPr>
            <a:r>
              <a:rPr lang="it-IT" dirty="0"/>
              <a:t>che è il re del nostro cuore.</a:t>
            </a:r>
          </a:p>
          <a:p>
            <a:pPr marL="0" indent="0" algn="ctr">
              <a:buNone/>
            </a:pPr>
            <a:r>
              <a:rPr lang="it-IT" dirty="0"/>
              <a:t>Cancelliamo questa tristezza.</a:t>
            </a:r>
          </a:p>
          <a:p>
            <a:pPr marL="0" indent="0" algn="ctr">
              <a:buNone/>
            </a:pPr>
            <a:r>
              <a:rPr lang="it-IT" dirty="0"/>
              <a:t>Regni nei cuori la certezza</a:t>
            </a:r>
          </a:p>
          <a:p>
            <a:pPr marL="0" indent="0" algn="ctr">
              <a:buNone/>
            </a:pPr>
            <a:r>
              <a:rPr lang="it-IT" dirty="0"/>
              <a:t>che al più presto tutto finirà</a:t>
            </a:r>
          </a:p>
          <a:p>
            <a:pPr marL="0" indent="0" algn="ctr">
              <a:buNone/>
            </a:pPr>
            <a:r>
              <a:rPr lang="it-IT" dirty="0"/>
              <a:t>e il mondo sorriderà.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8283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random/>
      </p:transition>
    </mc:Choice>
    <mc:Fallback xmlns="">
      <p:transition spd="slow" advClick="0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500"/>
                            </p:stCondLst>
                            <p:childTnLst>
                              <p:par>
                                <p:cTn id="44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6500"/>
                            </p:stCondLst>
                            <p:childTnLst>
                              <p:par>
                                <p:cTn id="51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7500"/>
                            </p:stCondLst>
                            <p:childTnLst>
                              <p:par>
                                <p:cTn id="58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500"/>
                            </p:stCondLst>
                            <p:childTnLst>
                              <p:par>
                                <p:cTn id="6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9500"/>
                            </p:stCondLst>
                            <p:childTnLst>
                              <p:par>
                                <p:cTn id="72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500"/>
                            </p:stCondLst>
                            <p:childTnLst>
                              <p:par>
                                <p:cTn id="79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500"/>
                            </p:stCondLst>
                            <p:childTnLst>
                              <p:par>
                                <p:cTn id="86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500"/>
                            </p:stCondLst>
                            <p:childTnLst>
                              <p:par>
                                <p:cTn id="93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3500"/>
                            </p:stCondLst>
                            <p:childTnLst>
                              <p:par>
                                <p:cTn id="100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4500"/>
                            </p:stCondLst>
                            <p:childTnLst>
                              <p:par>
                                <p:cTn id="107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5500"/>
                            </p:stCondLst>
                            <p:childTnLst>
                              <p:par>
                                <p:cTn id="114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6500"/>
                            </p:stCondLst>
                            <p:childTnLst>
                              <p:par>
                                <p:cTn id="121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7500"/>
                            </p:stCondLst>
                            <p:childTnLst>
                              <p:par>
                                <p:cTn id="128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19800" y="365125"/>
            <a:ext cx="5334000" cy="665185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Federica Morreale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365126"/>
            <a:ext cx="5181600" cy="60227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Pasqua 2020</a:t>
            </a:r>
            <a:endParaRPr lang="it-IT" sz="2400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it-IT" sz="1600" dirty="0"/>
              <a:t>Apro la finestra</a:t>
            </a:r>
          </a:p>
          <a:p>
            <a:pPr marL="0" indent="0">
              <a:buNone/>
            </a:pPr>
            <a:r>
              <a:rPr lang="it-IT" sz="1600" dirty="0"/>
              <a:t>sento campane a festa.</a:t>
            </a:r>
          </a:p>
          <a:p>
            <a:pPr marL="0" indent="0">
              <a:buNone/>
            </a:pPr>
            <a:r>
              <a:rPr lang="it-IT" sz="1600" dirty="0"/>
              <a:t>È festa stamattina,</a:t>
            </a:r>
          </a:p>
          <a:p>
            <a:pPr marL="0" indent="0">
              <a:buNone/>
            </a:pPr>
            <a:r>
              <a:rPr lang="it-IT" sz="1600" dirty="0"/>
              <a:t>caro babbo e mammina.</a:t>
            </a:r>
          </a:p>
          <a:p>
            <a:pPr marL="0" indent="0">
              <a:buNone/>
            </a:pPr>
            <a:r>
              <a:rPr lang="it-IT" sz="1600" dirty="0"/>
              <a:t>Gesù è risorto, il nostro redentore,</a:t>
            </a:r>
          </a:p>
          <a:p>
            <a:pPr marL="0" indent="0">
              <a:buNone/>
            </a:pPr>
            <a:r>
              <a:rPr lang="it-IT" sz="1600" dirty="0"/>
              <a:t>portando a tutti la pace nel cuore.</a:t>
            </a:r>
          </a:p>
          <a:p>
            <a:pPr marL="0" indent="0">
              <a:buNone/>
            </a:pPr>
            <a:r>
              <a:rPr lang="it-IT" sz="1600" dirty="0"/>
              <a:t>Però è una Pasqua un po’ speciale</a:t>
            </a:r>
          </a:p>
          <a:p>
            <a:pPr marL="0" indent="0">
              <a:buNone/>
            </a:pPr>
            <a:r>
              <a:rPr lang="it-IT" sz="1600" dirty="0"/>
              <a:t>perché in casa dobbiamo stare.</a:t>
            </a:r>
          </a:p>
          <a:p>
            <a:pPr marL="0" indent="0">
              <a:buNone/>
            </a:pPr>
            <a:r>
              <a:rPr lang="it-IT" sz="1600" dirty="0"/>
              <a:t>Gli auguri a parenti e amici dobbiamo fare</a:t>
            </a:r>
          </a:p>
          <a:p>
            <a:pPr marL="0" indent="0">
              <a:buNone/>
            </a:pPr>
            <a:r>
              <a:rPr lang="it-IT" sz="1600" dirty="0"/>
              <a:t>ma solo in maniera virtuale.</a:t>
            </a:r>
          </a:p>
          <a:p>
            <a:pPr marL="0" indent="0">
              <a:buNone/>
            </a:pPr>
            <a:r>
              <a:rPr lang="it-IT" sz="1600" dirty="0"/>
              <a:t>Che tristezza</a:t>
            </a:r>
          </a:p>
          <a:p>
            <a:pPr marL="0" indent="0">
              <a:buNone/>
            </a:pPr>
            <a:r>
              <a:rPr lang="it-IT" sz="1600" dirty="0"/>
              <a:t>stare senza una carezza!</a:t>
            </a:r>
          </a:p>
          <a:p>
            <a:pPr marL="0" indent="0">
              <a:buNone/>
            </a:pPr>
            <a:r>
              <a:rPr lang="it-IT" sz="1600" dirty="0"/>
              <a:t>Ma col bene che ho nel cuore,</a:t>
            </a:r>
          </a:p>
          <a:p>
            <a:pPr marL="0" indent="0">
              <a:buNone/>
            </a:pPr>
            <a:r>
              <a:rPr lang="it-IT" sz="1600" dirty="0"/>
              <a:t>auguro a voi, con vero amore,</a:t>
            </a:r>
          </a:p>
          <a:p>
            <a:pPr marL="0" indent="0">
              <a:buNone/>
            </a:pPr>
            <a:r>
              <a:rPr lang="it-IT" sz="1600" dirty="0"/>
              <a:t>una Pasqua di pace e speranza</a:t>
            </a:r>
          </a:p>
          <a:p>
            <a:pPr marL="0" indent="0">
              <a:buNone/>
            </a:pPr>
            <a:r>
              <a:rPr lang="it-IT" sz="1600" dirty="0"/>
              <a:t>senza più nessuno distanza.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139156"/>
            <a:ext cx="5181600" cy="3724275"/>
          </a:xfrm>
          <a:ln w="3810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8272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random/>
      </p:transition>
    </mc:Choice>
    <mc:Fallback xmlns="">
      <p:transition spd="slow" advClick="0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72200" y="978793"/>
            <a:ext cx="5181600" cy="846832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Nicolò Moncada </a:t>
            </a:r>
            <a:b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</a:br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Marysol Campagna</a:t>
            </a:r>
            <a:endParaRPr lang="it-IT" sz="2400" dirty="0">
              <a:solidFill>
                <a:srgbClr val="0070C0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978793"/>
            <a:ext cx="5181600" cy="519816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sz="30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La Pasqua al tempo del Coronavirus</a:t>
            </a:r>
            <a:endParaRPr lang="it-IT" sz="3000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Questa è una Pasqua davvero speciale!</a:t>
            </a:r>
          </a:p>
          <a:p>
            <a:pPr marL="0" indent="0">
              <a:buNone/>
            </a:pPr>
            <a:r>
              <a:rPr lang="it-IT" dirty="0"/>
              <a:t>Si aggira un virus che può far male</a:t>
            </a:r>
          </a:p>
          <a:p>
            <a:pPr marL="0" indent="0">
              <a:buNone/>
            </a:pPr>
            <a:r>
              <a:rPr lang="it-IT" dirty="0"/>
              <a:t>siamo tutti in quarantena,</a:t>
            </a:r>
          </a:p>
          <a:p>
            <a:pPr marL="0" indent="0">
              <a:buNone/>
            </a:pPr>
            <a:r>
              <a:rPr lang="it-IT" dirty="0"/>
              <a:t>ma non </a:t>
            </a:r>
            <a:r>
              <a:rPr lang="it-IT" dirty="0" err="1"/>
              <a:t>dobbiam</a:t>
            </a:r>
            <a:r>
              <a:rPr lang="it-IT" dirty="0"/>
              <a:t> essere in pena!</a:t>
            </a:r>
          </a:p>
          <a:p>
            <a:pPr marL="0" indent="0">
              <a:buNone/>
            </a:pPr>
            <a:r>
              <a:rPr lang="it-IT" dirty="0"/>
              <a:t>Passerà questa emergenza</a:t>
            </a:r>
          </a:p>
          <a:p>
            <a:pPr marL="0" indent="0">
              <a:buNone/>
            </a:pPr>
            <a:r>
              <a:rPr lang="it-IT" dirty="0"/>
              <a:t>dobbiamo solo avere pazienza.</a:t>
            </a:r>
          </a:p>
          <a:p>
            <a:pPr marL="0" indent="0">
              <a:buNone/>
            </a:pPr>
            <a:r>
              <a:rPr lang="it-IT" dirty="0"/>
              <a:t>C’è la scienza che ci aiuta</a:t>
            </a:r>
          </a:p>
          <a:p>
            <a:pPr marL="0" indent="0">
              <a:buNone/>
            </a:pPr>
            <a:r>
              <a:rPr lang="it-IT" dirty="0"/>
              <a:t>abilmente sostenuta</a:t>
            </a:r>
          </a:p>
          <a:p>
            <a:pPr marL="0" indent="0">
              <a:buNone/>
            </a:pPr>
            <a:r>
              <a:rPr lang="it-IT" dirty="0"/>
              <a:t>da dottori diligenti</a:t>
            </a:r>
          </a:p>
          <a:p>
            <a:pPr marL="0" indent="0">
              <a:buNone/>
            </a:pPr>
            <a:r>
              <a:rPr lang="it-IT" dirty="0"/>
              <a:t>ed infermieri sempre attenti.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Una Pasqua che rimarrà nei ricordi</a:t>
            </a:r>
          </a:p>
          <a:p>
            <a:pPr marL="0" indent="0">
              <a:buNone/>
            </a:pPr>
            <a:r>
              <a:rPr lang="it-IT" dirty="0"/>
              <a:t>di questi tempi un po’ balordi.</a:t>
            </a:r>
          </a:p>
          <a:p>
            <a:pPr marL="0" indent="0">
              <a:buNone/>
            </a:pPr>
            <a:r>
              <a:rPr lang="it-IT" dirty="0"/>
              <a:t>Ci auguriamo che dentro l’uovo</a:t>
            </a:r>
          </a:p>
          <a:p>
            <a:pPr marL="0" indent="0">
              <a:buNone/>
            </a:pPr>
            <a:r>
              <a:rPr lang="it-IT" dirty="0"/>
              <a:t>come sorpresa ci sia un rinnovo…</a:t>
            </a:r>
          </a:p>
          <a:p>
            <a:pPr marL="0" indent="0">
              <a:buNone/>
            </a:pPr>
            <a:r>
              <a:rPr lang="it-IT" dirty="0"/>
              <a:t>un modo di pensare un po’ diverso</a:t>
            </a:r>
          </a:p>
          <a:p>
            <a:pPr marL="0" indent="0">
              <a:buNone/>
            </a:pPr>
            <a:r>
              <a:rPr lang="it-IT" dirty="0"/>
              <a:t>che dilaghi in tutto l’universo.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4148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random/>
      </p:transition>
    </mc:Choice>
    <mc:Fallback xmlns="">
      <p:transition spd="slow" advClick="0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6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 Nicolò Moncada                   Marysol Campagna</a:t>
            </a:r>
            <a:endParaRPr lang="it-IT" sz="2600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41" y="1825625"/>
            <a:ext cx="3168317" cy="4351338"/>
          </a:xfrm>
          <a:ln w="38100">
            <a:solidFill>
              <a:schemeClr val="accent6">
                <a:lumMod val="50000"/>
              </a:schemeClr>
            </a:solidFill>
          </a:ln>
        </p:spPr>
      </p:pic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10889"/>
            <a:ext cx="5181600" cy="3580810"/>
          </a:xfr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401827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6172200" y="365125"/>
            <a:ext cx="5181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Elena Bartolone</a:t>
            </a:r>
            <a:endParaRPr lang="it-IT" sz="2400" dirty="0">
              <a:solidFill>
                <a:srgbClr val="0070C0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sz="half" idx="1"/>
          </p:nvPr>
        </p:nvSpPr>
        <p:spPr>
          <a:xfrm>
            <a:off x="838200" y="365125"/>
            <a:ext cx="5181600" cy="58118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sz="31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La Pasqua che vorrei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Purtroppo c’è un virus molto cattivo</a:t>
            </a:r>
          </a:p>
          <a:p>
            <a:pPr marL="0" indent="0">
              <a:buNone/>
            </a:pPr>
            <a:r>
              <a:rPr lang="it-IT" dirty="0"/>
              <a:t>vuole farci del male senza motivo,</a:t>
            </a:r>
          </a:p>
          <a:p>
            <a:pPr marL="0" indent="0">
              <a:buNone/>
            </a:pPr>
            <a:r>
              <a:rPr lang="it-IT" dirty="0"/>
              <a:t>è strano non poter uscire</a:t>
            </a:r>
          </a:p>
          <a:p>
            <a:pPr marL="0" indent="0">
              <a:buNone/>
            </a:pPr>
            <a:r>
              <a:rPr lang="it-IT" dirty="0"/>
              <a:t>ma tutto questo serve a farlo sparire.</a:t>
            </a:r>
          </a:p>
          <a:p>
            <a:pPr marL="0" indent="0">
              <a:buNone/>
            </a:pPr>
            <a:r>
              <a:rPr lang="it-IT" dirty="0"/>
              <a:t>Vorrei sorrisi e cieli di speranza</a:t>
            </a:r>
          </a:p>
          <a:p>
            <a:pPr marL="0" indent="0">
              <a:buNone/>
            </a:pPr>
            <a:r>
              <a:rPr lang="it-IT" dirty="0"/>
              <a:t>con ponti di gioia per amarti anche a distanza.</a:t>
            </a:r>
          </a:p>
          <a:p>
            <a:pPr marL="0" indent="0">
              <a:buNone/>
            </a:pPr>
            <a:r>
              <a:rPr lang="it-IT" dirty="0"/>
              <a:t>Vorrei abbracci e strette di mani</a:t>
            </a:r>
          </a:p>
          <a:p>
            <a:pPr marL="0" indent="0">
              <a:buNone/>
            </a:pPr>
            <a:r>
              <a:rPr lang="it-IT" dirty="0"/>
              <a:t>con le carezze di ogni essere umano.</a:t>
            </a:r>
          </a:p>
          <a:p>
            <a:pPr marL="0" indent="0">
              <a:buNone/>
            </a:pPr>
            <a:r>
              <a:rPr lang="it-IT" dirty="0"/>
              <a:t>La Pasqua sa di primavera</a:t>
            </a:r>
          </a:p>
          <a:p>
            <a:pPr marL="0" indent="0">
              <a:buNone/>
            </a:pPr>
            <a:r>
              <a:rPr lang="it-IT" dirty="0"/>
              <a:t>ed è a Lui che rivolgiamo una preghiera</a:t>
            </a:r>
          </a:p>
          <a:p>
            <a:pPr marL="0" indent="0">
              <a:buNone/>
            </a:pPr>
            <a:r>
              <a:rPr lang="it-IT" dirty="0"/>
              <a:t>con tanta gioia e prosperità</a:t>
            </a:r>
          </a:p>
          <a:p>
            <a:pPr marL="0" indent="0">
              <a:buNone/>
            </a:pPr>
            <a:r>
              <a:rPr lang="it-IT" dirty="0"/>
              <a:t>a chi ha fede e crederà!</a:t>
            </a:r>
          </a:p>
          <a:p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850" y="1825625"/>
            <a:ext cx="4816299" cy="4351338"/>
          </a:xfr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23576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random/>
      </p:transition>
    </mc:Choice>
    <mc:Fallback xmlns="">
      <p:transition spd="slow" advClick="0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300"/>
                            </p:stCondLst>
                            <p:childTnLst>
                              <p:par>
                                <p:cTn id="16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300"/>
                            </p:stCondLst>
                            <p:childTnLst>
                              <p:par>
                                <p:cTn id="23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200"/>
                            </p:stCondLst>
                            <p:childTnLst>
                              <p:par>
                                <p:cTn id="30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700"/>
                            </p:stCondLst>
                            <p:childTnLst>
                              <p:par>
                                <p:cTn id="37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750"/>
                            </p:stCondLst>
                            <p:childTnLst>
                              <p:par>
                                <p:cTn id="44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650"/>
                            </p:stCondLst>
                            <p:childTnLst>
                              <p:par>
                                <p:cTn id="51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50"/>
                            </p:stCondLst>
                            <p:childTnLst>
                              <p:par>
                                <p:cTn id="58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900"/>
                            </p:stCondLst>
                            <p:childTnLst>
                              <p:par>
                                <p:cTn id="6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8850"/>
                            </p:stCondLst>
                            <p:childTnLst>
                              <p:par>
                                <p:cTn id="72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350"/>
                            </p:stCondLst>
                            <p:childTnLst>
                              <p:par>
                                <p:cTn id="79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2400"/>
                            </p:stCondLst>
                            <p:childTnLst>
                              <p:par>
                                <p:cTn id="86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9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4050"/>
                            </p:stCondLst>
                            <p:childTnLst>
                              <p:par>
                                <p:cTn id="93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9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9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325563"/>
          </a:xfrm>
        </p:spPr>
        <p:txBody>
          <a:bodyPr>
            <a:normAutofit/>
          </a:bodyPr>
          <a:lstStyle/>
          <a:p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Carmelo Tumminello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56908"/>
            <a:ext cx="5181600" cy="3688772"/>
          </a:xfrm>
          <a:ln w="38100">
            <a:solidFill>
              <a:srgbClr val="92D050"/>
            </a:solidFill>
          </a:ln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553791"/>
            <a:ext cx="5181600" cy="562317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it-IT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La Pasqua e il virus 2020!</a:t>
            </a:r>
          </a:p>
          <a:p>
            <a:pPr marL="0" indent="0" algn="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sz="2600" dirty="0"/>
              <a:t>Durante questi giorni,</a:t>
            </a:r>
          </a:p>
          <a:p>
            <a:pPr marL="0" indent="0" algn="ctr">
              <a:buNone/>
            </a:pPr>
            <a:r>
              <a:rPr lang="it-IT" sz="2600" dirty="0"/>
              <a:t>stiamo a casa</a:t>
            </a:r>
          </a:p>
          <a:p>
            <a:pPr marL="0" indent="0" algn="ctr">
              <a:buNone/>
            </a:pPr>
            <a:r>
              <a:rPr lang="it-IT" sz="2600" dirty="0"/>
              <a:t>con papà e mamma,</a:t>
            </a:r>
          </a:p>
          <a:p>
            <a:pPr marL="0" indent="0" algn="ctr">
              <a:buNone/>
            </a:pPr>
            <a:r>
              <a:rPr lang="it-IT" sz="2600" dirty="0"/>
              <a:t>mentre fuori c’è</a:t>
            </a:r>
          </a:p>
          <a:p>
            <a:pPr marL="0" indent="0" algn="ctr">
              <a:buNone/>
            </a:pPr>
            <a:r>
              <a:rPr lang="it-IT" sz="2600" dirty="0"/>
              <a:t>un virus “terrificante”.</a:t>
            </a:r>
          </a:p>
          <a:p>
            <a:pPr marL="0" indent="0" algn="ctr">
              <a:buNone/>
            </a:pPr>
            <a:r>
              <a:rPr lang="it-IT" sz="2600" dirty="0"/>
              <a:t>Noi tutti, insieme</a:t>
            </a:r>
          </a:p>
          <a:p>
            <a:pPr marL="0" indent="0" algn="ctr">
              <a:buNone/>
            </a:pPr>
            <a:r>
              <a:rPr lang="it-IT" sz="2600" dirty="0"/>
              <a:t>ai medici nostri salvatori,</a:t>
            </a:r>
          </a:p>
          <a:p>
            <a:pPr marL="0" indent="0" algn="ctr">
              <a:buNone/>
            </a:pPr>
            <a:r>
              <a:rPr lang="it-IT" sz="2600" dirty="0"/>
              <a:t>combatteremo il virus</a:t>
            </a:r>
          </a:p>
          <a:p>
            <a:pPr marL="0" indent="0" algn="ctr">
              <a:buNone/>
            </a:pPr>
            <a:r>
              <a:rPr lang="it-IT" sz="2600" dirty="0"/>
              <a:t>e lo sconfiggeremo!!!</a:t>
            </a:r>
          </a:p>
          <a:p>
            <a:pPr marL="0" indent="0" algn="ctr">
              <a:buNone/>
            </a:pPr>
            <a:r>
              <a:rPr lang="it-IT" sz="2600" dirty="0"/>
              <a:t>La Pasqua 2020 ci aiuterà</a:t>
            </a:r>
          </a:p>
          <a:p>
            <a:pPr marL="0" indent="0" algn="ctr">
              <a:buNone/>
            </a:pPr>
            <a:r>
              <a:rPr lang="it-IT" sz="2600" dirty="0"/>
              <a:t>con la forza dell’amore</a:t>
            </a:r>
          </a:p>
          <a:p>
            <a:pPr marL="0" indent="0" algn="ctr">
              <a:buNone/>
            </a:pPr>
            <a:r>
              <a:rPr lang="it-IT" sz="2600" dirty="0"/>
              <a:t>e della serenità!!!</a:t>
            </a:r>
          </a:p>
        </p:txBody>
      </p:sp>
    </p:spTree>
    <p:extLst>
      <p:ext uri="{BB962C8B-B14F-4D97-AF65-F5344CB8AC3E}">
        <p14:creationId xmlns:p14="http://schemas.microsoft.com/office/powerpoint/2010/main" val="162494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random/>
      </p:transition>
    </mc:Choice>
    <mc:Fallback xmlns="">
      <p:transition spd="slow" advClick="0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Aurora Terrana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44980"/>
            <a:ext cx="5181600" cy="3712627"/>
          </a:xfrm>
          <a:ln w="38100">
            <a:solidFill>
              <a:srgbClr val="002060"/>
            </a:solidFill>
          </a:ln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558344"/>
            <a:ext cx="5181600" cy="461861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Pasqua a casa</a:t>
            </a:r>
            <a:r>
              <a:rPr lang="it-IT" sz="3200" dirty="0"/>
              <a:t> </a:t>
            </a:r>
          </a:p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sz="2400" dirty="0"/>
              <a:t>Questa Pasqua tutti a casa,</a:t>
            </a:r>
          </a:p>
          <a:p>
            <a:pPr marL="0" indent="0" algn="ctr">
              <a:buNone/>
            </a:pPr>
            <a:r>
              <a:rPr lang="it-IT" sz="2400" dirty="0"/>
              <a:t>non possiamo uscir di casa,</a:t>
            </a:r>
          </a:p>
          <a:p>
            <a:pPr marL="0" indent="0" algn="ctr">
              <a:buNone/>
            </a:pPr>
            <a:r>
              <a:rPr lang="it-IT" sz="2400" dirty="0"/>
              <a:t>non possiamo andar in chiesa,</a:t>
            </a:r>
          </a:p>
          <a:p>
            <a:pPr marL="0" indent="0" algn="ctr">
              <a:buNone/>
            </a:pPr>
            <a:r>
              <a:rPr lang="it-IT" sz="2400" dirty="0"/>
              <a:t>non possiamo far la spesa.</a:t>
            </a:r>
          </a:p>
          <a:p>
            <a:pPr marL="0" indent="0" algn="ctr">
              <a:buNone/>
            </a:pPr>
            <a:r>
              <a:rPr lang="it-IT" sz="2400" dirty="0"/>
              <a:t>Ma una cosa ci consola,</a:t>
            </a:r>
          </a:p>
          <a:p>
            <a:pPr marL="0" indent="0" algn="ctr">
              <a:buNone/>
            </a:pPr>
            <a:r>
              <a:rPr lang="it-IT" sz="2400" dirty="0"/>
              <a:t>prima o poi ne usciremo</a:t>
            </a:r>
          </a:p>
          <a:p>
            <a:pPr marL="0" indent="0" algn="ctr">
              <a:buNone/>
            </a:pPr>
            <a:r>
              <a:rPr lang="it-IT" sz="2400" dirty="0"/>
              <a:t>e una gran festa, poi, faremo,</a:t>
            </a:r>
          </a:p>
          <a:p>
            <a:pPr marL="0" indent="0" algn="ctr">
              <a:buNone/>
            </a:pPr>
            <a:r>
              <a:rPr lang="it-IT" sz="2400" dirty="0"/>
              <a:t>questo virus sconfiggeremo.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0463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random/>
      </p:transition>
    </mc:Choice>
    <mc:Fallback xmlns="">
      <p:transition spd="slow" advClick="0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5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5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5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25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5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25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Andrea D’Amato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  <a:ln w="38100">
            <a:solidFill>
              <a:srgbClr val="0070C0"/>
            </a:solidFill>
          </a:ln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592427"/>
            <a:ext cx="5181600" cy="558453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sz="33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È arrivata la Pasqua</a:t>
            </a:r>
            <a:endParaRPr lang="it-IT" dirty="0"/>
          </a:p>
          <a:p>
            <a:pPr marL="0" indent="0" algn="r">
              <a:buNone/>
            </a:pPr>
            <a:endParaRPr lang="it-IT" sz="2000" dirty="0"/>
          </a:p>
          <a:p>
            <a:pPr marL="0" indent="0" algn="ctr">
              <a:buNone/>
            </a:pPr>
            <a:r>
              <a:rPr lang="it-IT" sz="2600" dirty="0"/>
              <a:t>È arrivata la Pasqua,</a:t>
            </a:r>
          </a:p>
          <a:p>
            <a:pPr marL="0" indent="0" algn="ctr">
              <a:buNone/>
            </a:pPr>
            <a:r>
              <a:rPr lang="it-IT" sz="2600" dirty="0"/>
              <a:t>c’è un’ombra nell’acqua,</a:t>
            </a:r>
          </a:p>
          <a:p>
            <a:pPr marL="0" indent="0" algn="ctr">
              <a:buNone/>
            </a:pPr>
            <a:r>
              <a:rPr lang="it-IT" sz="2600" dirty="0"/>
              <a:t>le rondini volano</a:t>
            </a:r>
          </a:p>
          <a:p>
            <a:pPr marL="0" indent="0" algn="ctr">
              <a:buNone/>
            </a:pPr>
            <a:r>
              <a:rPr lang="it-IT" sz="2600" dirty="0"/>
              <a:t>mentre i bambini giocano.</a:t>
            </a:r>
          </a:p>
          <a:p>
            <a:pPr marL="0" indent="0" algn="ctr">
              <a:buNone/>
            </a:pPr>
            <a:r>
              <a:rPr lang="it-IT" sz="2600" dirty="0"/>
              <a:t>Il giorno di Pasqua</a:t>
            </a:r>
          </a:p>
          <a:p>
            <a:pPr marL="0" indent="0" algn="ctr">
              <a:buNone/>
            </a:pPr>
            <a:r>
              <a:rPr lang="it-IT" sz="2600" dirty="0"/>
              <a:t>è il più bello</a:t>
            </a:r>
          </a:p>
          <a:p>
            <a:pPr marL="0" indent="0" algn="ctr">
              <a:buNone/>
            </a:pPr>
            <a:r>
              <a:rPr lang="it-IT" sz="2600" dirty="0"/>
              <a:t>perché tutti si divertono.</a:t>
            </a:r>
          </a:p>
          <a:p>
            <a:pPr marL="0" indent="0" algn="ctr">
              <a:buNone/>
            </a:pPr>
            <a:r>
              <a:rPr lang="it-IT" sz="2600" dirty="0"/>
              <a:t>Desidero soltanto una cosa,</a:t>
            </a:r>
          </a:p>
          <a:p>
            <a:pPr marL="0" indent="0" algn="ctr">
              <a:buNone/>
            </a:pPr>
            <a:r>
              <a:rPr lang="it-IT" sz="2600" dirty="0"/>
              <a:t>che tutti si possano divertire e partire.</a:t>
            </a:r>
          </a:p>
          <a:p>
            <a:pPr marL="0" indent="0" algn="ctr">
              <a:buNone/>
            </a:pPr>
            <a:r>
              <a:rPr lang="it-IT" sz="2600" dirty="0"/>
              <a:t>Appena tutto passerà</a:t>
            </a:r>
          </a:p>
          <a:p>
            <a:pPr marL="0" indent="0" algn="ctr">
              <a:buNone/>
            </a:pPr>
            <a:r>
              <a:rPr lang="it-IT" sz="2600" dirty="0"/>
              <a:t>tutto il brutto volerà.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2927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random/>
      </p:transition>
    </mc:Choice>
    <mc:Fallback xmlns="">
      <p:transition spd="slow" advClick="0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5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5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5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5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5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5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5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72200" y="365125"/>
            <a:ext cx="5181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Adriano Sciortino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643943"/>
            <a:ext cx="5181600" cy="55330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Una Pasqua speranzosa</a:t>
            </a:r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sz="2600" dirty="0"/>
              <a:t>La pasqua è la mia festa preferita</a:t>
            </a:r>
          </a:p>
          <a:p>
            <a:pPr marL="0" indent="0">
              <a:buNone/>
            </a:pPr>
            <a:r>
              <a:rPr lang="it-IT" sz="2600" dirty="0"/>
              <a:t>però quest’anno</a:t>
            </a:r>
          </a:p>
          <a:p>
            <a:pPr marL="0" indent="0">
              <a:buNone/>
            </a:pPr>
            <a:r>
              <a:rPr lang="it-IT" sz="2600" dirty="0"/>
              <a:t>molte persone han perso la vita</a:t>
            </a:r>
          </a:p>
          <a:p>
            <a:pPr marL="0" indent="0">
              <a:buNone/>
            </a:pPr>
            <a:r>
              <a:rPr lang="it-IT" sz="2600" dirty="0"/>
              <a:t>per colpa di un virus pericoloso</a:t>
            </a:r>
          </a:p>
          <a:p>
            <a:pPr marL="0" indent="0">
              <a:buNone/>
            </a:pPr>
            <a:r>
              <a:rPr lang="it-IT" sz="2600" dirty="0"/>
              <a:t>e, allo stesso tempo, misterioso.</a:t>
            </a:r>
          </a:p>
          <a:p>
            <a:pPr marL="0" indent="0">
              <a:buNone/>
            </a:pPr>
            <a:r>
              <a:rPr lang="it-IT" sz="2600" dirty="0"/>
              <a:t>Per questa pandemia</a:t>
            </a:r>
          </a:p>
          <a:p>
            <a:pPr marL="0" indent="0">
              <a:buNone/>
            </a:pPr>
            <a:r>
              <a:rPr lang="it-IT" sz="2600" dirty="0"/>
              <a:t>abbiamo festeggiato a casa</a:t>
            </a:r>
          </a:p>
          <a:p>
            <a:pPr marL="0" indent="0">
              <a:buNone/>
            </a:pPr>
            <a:r>
              <a:rPr lang="it-IT" sz="2600" dirty="0"/>
              <a:t>anche se molta gente non si è persuasa.</a:t>
            </a:r>
          </a:p>
          <a:p>
            <a:pPr marL="0" indent="0">
              <a:buNone/>
            </a:pPr>
            <a:r>
              <a:rPr lang="it-IT" sz="2600" dirty="0"/>
              <a:t>Però non </a:t>
            </a:r>
            <a:r>
              <a:rPr lang="it-IT" sz="2600" dirty="0" err="1"/>
              <a:t>dobbiam</a:t>
            </a:r>
            <a:r>
              <a:rPr lang="it-IT" sz="2600" dirty="0"/>
              <a:t> dimenticare</a:t>
            </a:r>
          </a:p>
          <a:p>
            <a:pPr marL="0" indent="0">
              <a:buNone/>
            </a:pPr>
            <a:r>
              <a:rPr lang="it-IT" sz="2600" dirty="0"/>
              <a:t>che oggi Gesù risorge,</a:t>
            </a:r>
          </a:p>
          <a:p>
            <a:pPr marL="0" indent="0">
              <a:buNone/>
            </a:pPr>
            <a:r>
              <a:rPr lang="it-IT" sz="2600" dirty="0"/>
              <a:t>quindi, la speranza in ogni cuore sorge.</a:t>
            </a:r>
          </a:p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321292"/>
            <a:ext cx="5181600" cy="3360003"/>
          </a:xfrm>
          <a:ln w="38100"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283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random/>
      </p:transition>
    </mc:Choice>
    <mc:Fallback xmlns="">
      <p:transition spd="slow" advClick="0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25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5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Rachele Fricano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695459"/>
            <a:ext cx="5181600" cy="548150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Che gran festa, la Pasqua!</a:t>
            </a:r>
          </a:p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sz="2600" dirty="0"/>
              <a:t>Buona Pasqua a tutti voi,</a:t>
            </a:r>
          </a:p>
          <a:p>
            <a:pPr marL="0" indent="0" algn="ctr">
              <a:buNone/>
            </a:pPr>
            <a:r>
              <a:rPr lang="it-IT" sz="2600" dirty="0" err="1"/>
              <a:t>odor</a:t>
            </a:r>
            <a:r>
              <a:rPr lang="it-IT" sz="2600" dirty="0"/>
              <a:t> di festa intorno a noi.</a:t>
            </a:r>
          </a:p>
          <a:p>
            <a:pPr marL="0" indent="0" algn="ctr">
              <a:buNone/>
            </a:pPr>
            <a:r>
              <a:rPr lang="it-IT" sz="2600" dirty="0"/>
              <a:t>Ma qualcosa devo fare,</a:t>
            </a:r>
          </a:p>
          <a:p>
            <a:pPr marL="0" indent="0" algn="ctr">
              <a:buNone/>
            </a:pPr>
            <a:r>
              <a:rPr lang="it-IT" sz="2600" dirty="0"/>
              <a:t>chiusa a chiave devo stare.</a:t>
            </a:r>
          </a:p>
          <a:p>
            <a:pPr marL="0" indent="0" algn="ctr">
              <a:buNone/>
            </a:pPr>
            <a:r>
              <a:rPr lang="it-IT" sz="2600" dirty="0"/>
              <a:t>Canto </a:t>
            </a:r>
            <a:r>
              <a:rPr lang="it-IT" sz="2600" dirty="0" err="1"/>
              <a:t>canto</a:t>
            </a:r>
            <a:r>
              <a:rPr lang="it-IT" sz="2600" dirty="0"/>
              <a:t>, giro giro,</a:t>
            </a:r>
          </a:p>
          <a:p>
            <a:pPr marL="0" indent="0" algn="ctr">
              <a:buNone/>
            </a:pPr>
            <a:r>
              <a:rPr lang="it-IT" sz="2600" dirty="0"/>
              <a:t>le campane sento vicine</a:t>
            </a:r>
          </a:p>
          <a:p>
            <a:pPr marL="0" indent="0" algn="ctr">
              <a:buNone/>
            </a:pPr>
            <a:r>
              <a:rPr lang="it-IT" sz="2600" dirty="0" err="1"/>
              <a:t>suonan</a:t>
            </a:r>
            <a:r>
              <a:rPr lang="it-IT" sz="2600" dirty="0"/>
              <a:t> tutte a gran festa.</a:t>
            </a:r>
          </a:p>
          <a:p>
            <a:pPr marL="0" indent="0" algn="ctr">
              <a:buNone/>
            </a:pPr>
            <a:r>
              <a:rPr lang="it-IT" sz="2600" dirty="0"/>
              <a:t>Porta gioia e porta amore</a:t>
            </a:r>
          </a:p>
          <a:p>
            <a:pPr marL="0" indent="0" algn="ctr">
              <a:buNone/>
            </a:pPr>
            <a:r>
              <a:rPr lang="it-IT" sz="2600" dirty="0"/>
              <a:t>in un momento non migliore,</a:t>
            </a:r>
          </a:p>
          <a:p>
            <a:pPr marL="0" indent="0" algn="ctr">
              <a:buNone/>
            </a:pPr>
            <a:r>
              <a:rPr lang="it-IT" sz="2600" dirty="0"/>
              <a:t>ma Gesù, il nostro Signore,</a:t>
            </a:r>
          </a:p>
          <a:p>
            <a:pPr marL="0" indent="0" algn="ctr">
              <a:buNone/>
            </a:pPr>
            <a:r>
              <a:rPr lang="it-IT" sz="2600" dirty="0"/>
              <a:t>è risorto per amore.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952" y="1825625"/>
            <a:ext cx="3054095" cy="4351338"/>
          </a:xfr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54951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random/>
      </p:transition>
    </mc:Choice>
    <mc:Fallback xmlns="">
      <p:transition spd="slow" advClick="0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Roberto Sciortino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t-IT" sz="36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Filastrocca di Pasqua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Questa Pasqua è un po’ particolare,</a:t>
            </a:r>
          </a:p>
          <a:p>
            <a:pPr marL="0" indent="0">
              <a:buNone/>
            </a:pPr>
            <a:r>
              <a:rPr lang="it-IT" dirty="0"/>
              <a:t>i nostri amici non possiamo riabbracciare,</a:t>
            </a:r>
          </a:p>
          <a:p>
            <a:pPr marL="0" indent="0">
              <a:buNone/>
            </a:pPr>
            <a:r>
              <a:rPr lang="it-IT" dirty="0"/>
              <a:t>chiusi in casa dobbiamo stare.</a:t>
            </a:r>
          </a:p>
          <a:p>
            <a:pPr marL="0" indent="0">
              <a:buNone/>
            </a:pPr>
            <a:r>
              <a:rPr lang="it-IT" dirty="0"/>
              <a:t>In famiglia potremo festeggiare.</a:t>
            </a:r>
          </a:p>
          <a:p>
            <a:pPr marL="0" indent="0">
              <a:buNone/>
            </a:pPr>
            <a:r>
              <a:rPr lang="it-IT" dirty="0"/>
              <a:t>Il nostro cuore potrà volare</a:t>
            </a:r>
          </a:p>
          <a:p>
            <a:pPr marL="0" indent="0">
              <a:buNone/>
            </a:pPr>
            <a:r>
              <a:rPr lang="it-IT" dirty="0"/>
              <a:t>e raggiungere chi vogliamo</a:t>
            </a:r>
          </a:p>
          <a:p>
            <a:pPr marL="0" indent="0">
              <a:buNone/>
            </a:pPr>
            <a:r>
              <a:rPr lang="it-IT" dirty="0"/>
              <a:t>di riabbracciarci presto</a:t>
            </a:r>
          </a:p>
          <a:p>
            <a:pPr marL="0" indent="0">
              <a:buNone/>
            </a:pPr>
            <a:r>
              <a:rPr lang="it-IT" dirty="0"/>
              <a:t>ci auguriamo.</a:t>
            </a:r>
          </a:p>
          <a:p>
            <a:pPr marL="0" indent="0">
              <a:buNone/>
            </a:pPr>
            <a:r>
              <a:rPr lang="it-IT" dirty="0"/>
              <a:t>Buona pasqua a tutti!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248" y="1825625"/>
            <a:ext cx="3263503" cy="4351338"/>
          </a:xfr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6619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random/>
      </p:transition>
    </mc:Choice>
    <mc:Fallback xmlns="">
      <p:transition spd="slow" advClick="0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500"/>
                            </p:stCondLst>
                            <p:childTnLst>
                              <p:par>
                                <p:cTn id="10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0"/>
                            </p:stCondLst>
                            <p:childTnLst>
                              <p:par>
                                <p:cTn id="12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500"/>
                            </p:stCondLst>
                            <p:childTnLst>
                              <p:par>
                                <p:cTn id="14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6000"/>
                            </p:stCondLst>
                            <p:childTnLst>
                              <p:par>
                                <p:cTn id="15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6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7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9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1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3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6500"/>
                            </p:stCondLst>
                            <p:childTnLst>
                              <p:par>
                                <p:cTn id="17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7000"/>
                            </p:stCondLst>
                            <p:childTnLst>
                              <p:par>
                                <p:cTn id="19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6172200" y="365125"/>
            <a:ext cx="5181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Riccardo Passantino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half" idx="1"/>
          </p:nvPr>
        </p:nvSpPr>
        <p:spPr>
          <a:xfrm>
            <a:off x="838200" y="1159099"/>
            <a:ext cx="5181600" cy="501786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La Pasqua con il Coronavirus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sz="2600" dirty="0"/>
              <a:t>Quest’anno non ho trovato</a:t>
            </a:r>
          </a:p>
          <a:p>
            <a:pPr marL="0" indent="0">
              <a:buNone/>
            </a:pPr>
            <a:r>
              <a:rPr lang="it-IT" sz="2600" dirty="0"/>
              <a:t>un pezzetto di cioccolato,</a:t>
            </a:r>
          </a:p>
          <a:p>
            <a:pPr marL="0" indent="0">
              <a:buNone/>
            </a:pPr>
            <a:r>
              <a:rPr lang="it-IT" sz="2600" dirty="0"/>
              <a:t>al suo posto ho trovato</a:t>
            </a:r>
          </a:p>
          <a:p>
            <a:pPr marL="0" indent="0">
              <a:buNone/>
            </a:pPr>
            <a:r>
              <a:rPr lang="it-IT" sz="2600" dirty="0"/>
              <a:t>un virus un po’ arrabbiato.</a:t>
            </a:r>
          </a:p>
          <a:p>
            <a:pPr marL="0" indent="0">
              <a:buNone/>
            </a:pPr>
            <a:r>
              <a:rPr lang="it-IT" sz="2600" dirty="0"/>
              <a:t>Il piccolo coniglio si è ammalato</a:t>
            </a:r>
          </a:p>
          <a:p>
            <a:pPr marL="0" indent="0">
              <a:buNone/>
            </a:pPr>
            <a:r>
              <a:rPr lang="it-IT" sz="2600" dirty="0"/>
              <a:t>e non ha portato l’ovetto di cioccolato.</a:t>
            </a:r>
          </a:p>
          <a:p>
            <a:pPr marL="0" indent="0">
              <a:buNone/>
            </a:pPr>
            <a:r>
              <a:rPr lang="it-IT" sz="2600" dirty="0"/>
              <a:t>Il virus è monello,</a:t>
            </a:r>
          </a:p>
          <a:p>
            <a:pPr marL="0" indent="0">
              <a:buNone/>
            </a:pPr>
            <a:r>
              <a:rPr lang="it-IT" sz="2600" dirty="0"/>
              <a:t>se lo vedo</a:t>
            </a:r>
          </a:p>
          <a:p>
            <a:pPr marL="0" indent="0">
              <a:buNone/>
            </a:pPr>
            <a:r>
              <a:rPr lang="it-IT" sz="2600" dirty="0"/>
              <a:t>gli tiro un cancello</a:t>
            </a:r>
          </a:p>
          <a:p>
            <a:pPr marL="0" indent="0">
              <a:buNone/>
            </a:pPr>
            <a:r>
              <a:rPr lang="it-IT" sz="2600" dirty="0"/>
              <a:t>finché non va via.</a:t>
            </a:r>
          </a:p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</a:rPr>
              <a:t># IO RESTO A CASA </a:t>
            </a:r>
          </a:p>
          <a:p>
            <a:pPr marL="0" indent="0">
              <a:buNone/>
            </a:pPr>
            <a:r>
              <a:rPr lang="it-IT" dirty="0"/>
              <a:t>con Zeus in compagnia.</a:t>
            </a:r>
            <a:endParaRPr lang="it-IT" sz="2600" dirty="0"/>
          </a:p>
          <a:p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161826"/>
            <a:ext cx="5181600" cy="3678936"/>
          </a:xfr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65051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random/>
      </p:transition>
    </mc:Choice>
    <mc:Fallback xmlns="">
      <p:transition spd="slow" advClick="0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72200" y="365126"/>
            <a:ext cx="5181600" cy="626548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Roberta Di Lorenzo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365125"/>
            <a:ext cx="5181600" cy="58118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sz="36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Pasqua silenziosa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12 aprile 2020: è Pasqua!</a:t>
            </a:r>
          </a:p>
          <a:p>
            <a:pPr marL="0" indent="0">
              <a:buNone/>
            </a:pPr>
            <a:r>
              <a:rPr lang="it-IT" dirty="0"/>
              <a:t>Pasqua fatta di silenzi,</a:t>
            </a:r>
          </a:p>
          <a:p>
            <a:pPr marL="0" indent="0">
              <a:buNone/>
            </a:pPr>
            <a:r>
              <a:rPr lang="it-IT" dirty="0"/>
              <a:t>silenzi assordanti,</a:t>
            </a:r>
          </a:p>
          <a:p>
            <a:pPr marL="0" indent="0">
              <a:buNone/>
            </a:pPr>
            <a:r>
              <a:rPr lang="it-IT" dirty="0"/>
              <a:t>silenzi che fanno paura,</a:t>
            </a:r>
          </a:p>
          <a:p>
            <a:pPr marL="0" indent="0">
              <a:buNone/>
            </a:pPr>
            <a:r>
              <a:rPr lang="it-IT" dirty="0"/>
              <a:t>paura non per la morte di Gesù e per la sua risurrezione,</a:t>
            </a:r>
          </a:p>
          <a:p>
            <a:pPr marL="0" indent="0">
              <a:buNone/>
            </a:pPr>
            <a:r>
              <a:rPr lang="it-IT" dirty="0"/>
              <a:t>ma paura che si nasconde tra le strade deserte.</a:t>
            </a:r>
          </a:p>
          <a:p>
            <a:pPr marL="0" indent="0">
              <a:buNone/>
            </a:pPr>
            <a:r>
              <a:rPr lang="it-IT" dirty="0"/>
              <a:t>Questo è il tempo del Coronavirus,</a:t>
            </a:r>
          </a:p>
          <a:p>
            <a:pPr marL="0" indent="0">
              <a:buNone/>
            </a:pPr>
            <a:r>
              <a:rPr lang="it-IT" dirty="0"/>
              <a:t>un tempo che non ci aspettavamo,</a:t>
            </a:r>
          </a:p>
          <a:p>
            <a:pPr marL="0" indent="0">
              <a:buNone/>
            </a:pPr>
            <a:r>
              <a:rPr lang="it-IT" dirty="0"/>
              <a:t>un tempo che sta cambiando i nostri cuori,</a:t>
            </a:r>
          </a:p>
          <a:p>
            <a:pPr marL="0" indent="0">
              <a:buNone/>
            </a:pPr>
            <a:r>
              <a:rPr lang="it-IT" dirty="0"/>
              <a:t>le nostre anime, le nostre abitudini.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313644"/>
            <a:ext cx="5181600" cy="486331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Pasqua era una festa,</a:t>
            </a:r>
          </a:p>
          <a:p>
            <a:pPr marL="0" indent="0">
              <a:buNone/>
            </a:pPr>
            <a:r>
              <a:rPr lang="it-IT" dirty="0"/>
              <a:t>festa che quest’anno è andata in fumo,</a:t>
            </a:r>
          </a:p>
          <a:p>
            <a:pPr marL="0" indent="0">
              <a:buNone/>
            </a:pPr>
            <a:r>
              <a:rPr lang="it-IT" dirty="0"/>
              <a:t>festa che aspettavamo con ansia</a:t>
            </a:r>
          </a:p>
          <a:p>
            <a:pPr marL="0" indent="0">
              <a:buNone/>
            </a:pPr>
            <a:r>
              <a:rPr lang="it-IT" dirty="0"/>
              <a:t>per stare con amici e parenti.</a:t>
            </a:r>
          </a:p>
          <a:p>
            <a:pPr marL="0" indent="0">
              <a:buNone/>
            </a:pPr>
            <a:r>
              <a:rPr lang="it-IT" dirty="0"/>
              <a:t>Ma quest’anno amici e parenti</a:t>
            </a:r>
          </a:p>
          <a:p>
            <a:pPr marL="0" indent="0">
              <a:buNone/>
            </a:pPr>
            <a:r>
              <a:rPr lang="it-IT" dirty="0"/>
              <a:t>li abbiam salutati da uno schermo.</a:t>
            </a:r>
          </a:p>
          <a:p>
            <a:pPr marL="0" indent="0">
              <a:buNone/>
            </a:pPr>
            <a:r>
              <a:rPr lang="it-IT" dirty="0"/>
              <a:t>Chissà se verranno Pasque migliori!</a:t>
            </a:r>
          </a:p>
          <a:p>
            <a:pPr marL="0" indent="0">
              <a:buNone/>
            </a:pPr>
            <a:r>
              <a:rPr lang="it-IT" dirty="0"/>
              <a:t>Di certo saremo diversi,</a:t>
            </a:r>
          </a:p>
          <a:p>
            <a:pPr marL="0" indent="0">
              <a:buNone/>
            </a:pPr>
            <a:r>
              <a:rPr lang="it-IT" dirty="0"/>
              <a:t>umili e, soprattutto,</a:t>
            </a:r>
          </a:p>
          <a:p>
            <a:pPr marL="0" indent="0">
              <a:buNone/>
            </a:pPr>
            <a:r>
              <a:rPr lang="it-IT" dirty="0"/>
              <a:t>apprezzeremo ogni minuto</a:t>
            </a:r>
          </a:p>
          <a:p>
            <a:pPr marL="0" indent="0">
              <a:buNone/>
            </a:pPr>
            <a:r>
              <a:rPr lang="it-IT" dirty="0"/>
              <a:t>del nostro tempo.</a:t>
            </a:r>
          </a:p>
          <a:p>
            <a:pPr marL="0" indent="0">
              <a:buNone/>
            </a:pPr>
            <a:endParaRPr lang="it-IT" dirty="0"/>
          </a:p>
          <a:p>
            <a:pPr marL="0" indent="0" algn="ctr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9806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random/>
      </p:transition>
    </mc:Choice>
    <mc:Fallback xmlns="">
      <p:transition spd="slow" advClick="0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5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50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00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5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50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3000"/>
                            </p:stCondLst>
                            <p:childTnLst>
                              <p:par>
                                <p:cTn id="9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         Roberta Di Lorenzo                     Marlene Scalisi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95830"/>
            <a:ext cx="5181600" cy="3610927"/>
          </a:xfrm>
          <a:ln w="38100">
            <a:solidFill>
              <a:srgbClr val="FFC000"/>
            </a:solidFill>
          </a:ln>
        </p:spPr>
      </p:pic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195831"/>
            <a:ext cx="5181600" cy="3596486"/>
          </a:xfr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423398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1510</Words>
  <Application>Microsoft Office PowerPoint</Application>
  <PresentationFormat>Widescreen</PresentationFormat>
  <Paragraphs>297</Paragraphs>
  <Slides>22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Lucida Calligraphy</vt:lpstr>
      <vt:lpstr>Monotype Corsiva</vt:lpstr>
      <vt:lpstr>Tema di Office</vt:lpstr>
      <vt:lpstr>Istituto Comprensivo «Carducci-Gramsci» Plesso «Emanuela Loi»</vt:lpstr>
      <vt:lpstr>Giuliano Blando</vt:lpstr>
      <vt:lpstr>Mario Pontorno</vt:lpstr>
      <vt:lpstr>Greta Grado</vt:lpstr>
      <vt:lpstr>Giulia Di Lorenzo</vt:lpstr>
      <vt:lpstr>Presentazione standard di PowerPoint</vt:lpstr>
      <vt:lpstr>  Giovanna Maggiore    </vt:lpstr>
      <vt:lpstr>              Giovanna Maggiore                                    Alessandro Campagna                    </vt:lpstr>
      <vt:lpstr>Alessandro Campagna</vt:lpstr>
      <vt:lpstr>Federica Morreale</vt:lpstr>
      <vt:lpstr>Nicolò Moncada  Marysol Campagna</vt:lpstr>
      <vt:lpstr> Nicolò Moncada                   Marysol Campagna</vt:lpstr>
      <vt:lpstr>Elena Bartolone</vt:lpstr>
      <vt:lpstr>Carmelo Tumminello</vt:lpstr>
      <vt:lpstr>Aurora Terrana</vt:lpstr>
      <vt:lpstr>Andrea D’Amato</vt:lpstr>
      <vt:lpstr>Adriano Sciortino</vt:lpstr>
      <vt:lpstr>Rachele Fricano</vt:lpstr>
      <vt:lpstr>Roberto Sciortino</vt:lpstr>
      <vt:lpstr>Riccardo Passantino</vt:lpstr>
      <vt:lpstr>Roberta Di Lorenzo</vt:lpstr>
      <vt:lpstr>         Roberta Di Lorenzo                     Marlene Scalisi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Anno scolastico 2019 – 2020</dc:title>
  <dc:creator>Amministratore</dc:creator>
  <cp:lastModifiedBy>User</cp:lastModifiedBy>
  <cp:revision>71</cp:revision>
  <dcterms:created xsi:type="dcterms:W3CDTF">2020-04-19T10:37:59Z</dcterms:created>
  <dcterms:modified xsi:type="dcterms:W3CDTF">2020-05-09T07:33:41Z</dcterms:modified>
</cp:coreProperties>
</file>